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488" r:id="rId3"/>
    <p:sldId id="492" r:id="rId4"/>
    <p:sldId id="447" r:id="rId5"/>
    <p:sldId id="525" r:id="rId6"/>
    <p:sldId id="487" r:id="rId7"/>
    <p:sldId id="510" r:id="rId8"/>
    <p:sldId id="511" r:id="rId9"/>
    <p:sldId id="526" r:id="rId10"/>
    <p:sldId id="512" r:id="rId11"/>
    <p:sldId id="513" r:id="rId12"/>
    <p:sldId id="529" r:id="rId13"/>
    <p:sldId id="514" r:id="rId14"/>
    <p:sldId id="530" r:id="rId15"/>
    <p:sldId id="515" r:id="rId16"/>
    <p:sldId id="531" r:id="rId17"/>
    <p:sldId id="516" r:id="rId18"/>
    <p:sldId id="517" r:id="rId19"/>
    <p:sldId id="518" r:id="rId20"/>
    <p:sldId id="532" r:id="rId21"/>
    <p:sldId id="519" r:id="rId22"/>
    <p:sldId id="520" r:id="rId23"/>
    <p:sldId id="521" r:id="rId24"/>
    <p:sldId id="522" r:id="rId25"/>
    <p:sldId id="523" r:id="rId26"/>
    <p:sldId id="524" r:id="rId27"/>
    <p:sldId id="468" r:id="rId28"/>
    <p:sldId id="533" r:id="rId29"/>
    <p:sldId id="485" r:id="rId30"/>
    <p:sldId id="475" r:id="rId31"/>
    <p:sldId id="476" r:id="rId32"/>
    <p:sldId id="506" r:id="rId33"/>
    <p:sldId id="507" r:id="rId34"/>
    <p:sldId id="477" r:id="rId35"/>
    <p:sldId id="501" r:id="rId36"/>
    <p:sldId id="527" r:id="rId37"/>
    <p:sldId id="528" r:id="rId38"/>
  </p:sldIdLst>
  <p:sldSz cx="10693400" cy="7561263"/>
  <p:notesSz cx="6858000" cy="9144000"/>
  <p:defaultTextStyle>
    <a:defPPr>
      <a:defRPr lang="pt-PT"/>
    </a:defPPr>
    <a:lvl1pPr marL="0" algn="l" defTabSz="99557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88" algn="l" defTabSz="99557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77" algn="l" defTabSz="99557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366" algn="l" defTabSz="99557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154" algn="l" defTabSz="99557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942" algn="l" defTabSz="99557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731" algn="l" defTabSz="99557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519" algn="l" defTabSz="99557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308" algn="l" defTabSz="99557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Estilo Claro 1 - Destaqu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Destaqu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113A9D2-9D6B-4929-AA2D-F23B5EE8CBE7}" styleName="Estilo com Tema 2 - Destaqu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696" autoAdjust="0"/>
  </p:normalViewPr>
  <p:slideViewPr>
    <p:cSldViewPr>
      <p:cViewPr varScale="1">
        <p:scale>
          <a:sx n="49" d="100"/>
          <a:sy n="49" d="100"/>
        </p:scale>
        <p:origin x="1218" y="42"/>
      </p:cViewPr>
      <p:guideLst>
        <p:guide orient="horz" pos="2382"/>
        <p:guide pos="33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8B8FC-4C00-4792-89D6-A492CA194BD0}" type="datetimeFigureOut">
              <a:rPr lang="pt-PT" smtClean="0"/>
              <a:t>28-12-2018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24CE4-E8A5-4B11-81FB-C1C316635C5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4707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E2F8A-EEF6-43DB-97A6-EF40F6FACA46}" type="datetimeFigureOut">
              <a:rPr lang="pt-PT" smtClean="0"/>
              <a:t>28-12-2018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6D327-E81E-42B0-BD69-13DFF0B2A6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133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6D327-E81E-42B0-BD69-13DFF0B2A66D}" type="slidenum">
              <a:rPr lang="pt-PT" smtClean="0"/>
              <a:t>30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1263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6"/>
            <a:ext cx="9089390" cy="1620771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BB76-5B15-4838-A927-7E89831B2557}" type="datetimeFigureOut">
              <a:rPr lang="pt-PT" smtClean="0"/>
              <a:pPr/>
              <a:t>28-12-2018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8A83-0879-4136-A742-FB7AFF74F9A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BB76-5B15-4838-A927-7E89831B2557}" type="datetimeFigureOut">
              <a:rPr lang="pt-PT" smtClean="0"/>
              <a:pPr/>
              <a:t>28-12-2018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8A83-0879-4136-A742-FB7AFF74F9A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98774" y="302804"/>
            <a:ext cx="2606517" cy="645157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79227" y="302804"/>
            <a:ext cx="7641326" cy="645157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BB76-5B15-4838-A927-7E89831B2557}" type="datetimeFigureOut">
              <a:rPr lang="pt-PT" smtClean="0"/>
              <a:pPr/>
              <a:t>28-12-2018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8A83-0879-4136-A742-FB7AFF74F9A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BB76-5B15-4838-A927-7E89831B2557}" type="datetimeFigureOut">
              <a:rPr lang="pt-PT" smtClean="0"/>
              <a:pPr/>
              <a:t>28-12-2018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8A83-0879-4136-A742-FB7AFF74F9A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3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1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9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7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5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3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BB76-5B15-4838-A927-7E89831B2557}" type="datetimeFigureOut">
              <a:rPr lang="pt-PT" smtClean="0"/>
              <a:pPr/>
              <a:t>28-12-2018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8A83-0879-4136-A742-FB7AFF74F9A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79226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881370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BB76-5B15-4838-A927-7E89831B2557}" type="datetimeFigureOut">
              <a:rPr lang="pt-PT" smtClean="0"/>
              <a:pPr/>
              <a:t>28-12-2018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8A83-0879-4136-A742-FB7AFF74F9A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4670" y="1692534"/>
            <a:ext cx="4724775" cy="70536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7788" indent="0">
              <a:buNone/>
              <a:defRPr sz="2200" b="1"/>
            </a:lvl2pPr>
            <a:lvl3pPr marL="995577" indent="0">
              <a:buNone/>
              <a:defRPr sz="2000" b="1"/>
            </a:lvl3pPr>
            <a:lvl4pPr marL="1493366" indent="0">
              <a:buNone/>
              <a:defRPr sz="1700" b="1"/>
            </a:lvl4pPr>
            <a:lvl5pPr marL="1991154" indent="0">
              <a:buNone/>
              <a:defRPr sz="1700" b="1"/>
            </a:lvl5pPr>
            <a:lvl6pPr marL="2488942" indent="0">
              <a:buNone/>
              <a:defRPr sz="1700" b="1"/>
            </a:lvl6pPr>
            <a:lvl7pPr marL="2986731" indent="0">
              <a:buNone/>
              <a:defRPr sz="1700" b="1"/>
            </a:lvl7pPr>
            <a:lvl8pPr marL="3484519" indent="0">
              <a:buNone/>
              <a:defRPr sz="1700" b="1"/>
            </a:lvl8pPr>
            <a:lvl9pPr marL="3982308" indent="0">
              <a:buNone/>
              <a:defRPr sz="17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2" cy="70536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7788" indent="0">
              <a:buNone/>
              <a:defRPr sz="2200" b="1"/>
            </a:lvl2pPr>
            <a:lvl3pPr marL="995577" indent="0">
              <a:buNone/>
              <a:defRPr sz="2000" b="1"/>
            </a:lvl3pPr>
            <a:lvl4pPr marL="1493366" indent="0">
              <a:buNone/>
              <a:defRPr sz="1700" b="1"/>
            </a:lvl4pPr>
            <a:lvl5pPr marL="1991154" indent="0">
              <a:buNone/>
              <a:defRPr sz="1700" b="1"/>
            </a:lvl5pPr>
            <a:lvl6pPr marL="2488942" indent="0">
              <a:buNone/>
              <a:defRPr sz="1700" b="1"/>
            </a:lvl6pPr>
            <a:lvl7pPr marL="2986731" indent="0">
              <a:buNone/>
              <a:defRPr sz="1700" b="1"/>
            </a:lvl7pPr>
            <a:lvl8pPr marL="3484519" indent="0">
              <a:buNone/>
              <a:defRPr sz="1700" b="1"/>
            </a:lvl8pPr>
            <a:lvl9pPr marL="3982308" indent="0">
              <a:buNone/>
              <a:defRPr sz="17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2" cy="43564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BB76-5B15-4838-A927-7E89831B2557}" type="datetimeFigureOut">
              <a:rPr lang="pt-PT" smtClean="0"/>
              <a:pPr/>
              <a:t>28-12-2018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8A83-0879-4136-A742-FB7AFF74F9A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BB76-5B15-4838-A927-7E89831B2557}" type="datetimeFigureOut">
              <a:rPr lang="pt-PT" smtClean="0"/>
              <a:pPr/>
              <a:t>28-12-2018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8A83-0879-4136-A742-FB7AFF74F9A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BB76-5B15-4838-A927-7E89831B2557}" type="datetimeFigureOut">
              <a:rPr lang="pt-PT" smtClean="0"/>
              <a:pPr/>
              <a:t>28-12-2018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8A83-0879-4136-A742-FB7AFF74F9A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180824" y="301054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34670" y="1582267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788" indent="0">
              <a:buNone/>
              <a:defRPr sz="1300"/>
            </a:lvl2pPr>
            <a:lvl3pPr marL="995577" indent="0">
              <a:buNone/>
              <a:defRPr sz="1200"/>
            </a:lvl3pPr>
            <a:lvl4pPr marL="1493366" indent="0">
              <a:buNone/>
              <a:defRPr sz="1000"/>
            </a:lvl4pPr>
            <a:lvl5pPr marL="1991154" indent="0">
              <a:buNone/>
              <a:defRPr sz="1000"/>
            </a:lvl5pPr>
            <a:lvl6pPr marL="2488942" indent="0">
              <a:buNone/>
              <a:defRPr sz="1000"/>
            </a:lvl6pPr>
            <a:lvl7pPr marL="2986731" indent="0">
              <a:buNone/>
              <a:defRPr sz="1000"/>
            </a:lvl7pPr>
            <a:lvl8pPr marL="3484519" indent="0">
              <a:buNone/>
              <a:defRPr sz="1000"/>
            </a:lvl8pPr>
            <a:lvl9pPr marL="3982308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BB76-5B15-4838-A927-7E89831B2557}" type="datetimeFigureOut">
              <a:rPr lang="pt-PT" smtClean="0"/>
              <a:pPr/>
              <a:t>28-12-2018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8A83-0879-4136-A742-FB7AFF74F9A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485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788" indent="0">
              <a:buNone/>
              <a:defRPr sz="3000"/>
            </a:lvl2pPr>
            <a:lvl3pPr marL="995577" indent="0">
              <a:buNone/>
              <a:defRPr sz="2500"/>
            </a:lvl3pPr>
            <a:lvl4pPr marL="1493366" indent="0">
              <a:buNone/>
              <a:defRPr sz="2200"/>
            </a:lvl4pPr>
            <a:lvl5pPr marL="1991154" indent="0">
              <a:buNone/>
              <a:defRPr sz="2200"/>
            </a:lvl5pPr>
            <a:lvl6pPr marL="2488942" indent="0">
              <a:buNone/>
              <a:defRPr sz="2200"/>
            </a:lvl6pPr>
            <a:lvl7pPr marL="2986731" indent="0">
              <a:buNone/>
              <a:defRPr sz="2200"/>
            </a:lvl7pPr>
            <a:lvl8pPr marL="3484519" indent="0">
              <a:buNone/>
              <a:defRPr sz="2200"/>
            </a:lvl8pPr>
            <a:lvl9pPr marL="3982308" indent="0">
              <a:buNone/>
              <a:defRPr sz="2200"/>
            </a:lvl9pPr>
          </a:lstStyle>
          <a:p>
            <a:r>
              <a:rPr lang="pt-PT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9"/>
          </a:xfrm>
        </p:spPr>
        <p:txBody>
          <a:bodyPr/>
          <a:lstStyle>
            <a:lvl1pPr marL="0" indent="0">
              <a:buNone/>
              <a:defRPr sz="1500"/>
            </a:lvl1pPr>
            <a:lvl2pPr marL="497788" indent="0">
              <a:buNone/>
              <a:defRPr sz="1300"/>
            </a:lvl2pPr>
            <a:lvl3pPr marL="995577" indent="0">
              <a:buNone/>
              <a:defRPr sz="1200"/>
            </a:lvl3pPr>
            <a:lvl4pPr marL="1493366" indent="0">
              <a:buNone/>
              <a:defRPr sz="1000"/>
            </a:lvl4pPr>
            <a:lvl5pPr marL="1991154" indent="0">
              <a:buNone/>
              <a:defRPr sz="1000"/>
            </a:lvl5pPr>
            <a:lvl6pPr marL="2488942" indent="0">
              <a:buNone/>
              <a:defRPr sz="1000"/>
            </a:lvl6pPr>
            <a:lvl7pPr marL="2986731" indent="0">
              <a:buNone/>
              <a:defRPr sz="1000"/>
            </a:lvl7pPr>
            <a:lvl8pPr marL="3484519" indent="0">
              <a:buNone/>
              <a:defRPr sz="1000"/>
            </a:lvl8pPr>
            <a:lvl9pPr marL="3982308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BB76-5B15-4838-A927-7E89831B2557}" type="datetimeFigureOut">
              <a:rPr lang="pt-PT" smtClean="0"/>
              <a:pPr/>
              <a:t>28-12-2018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8A83-0879-4136-A742-FB7AFF74F9A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99557" tIns="49779" rIns="99557" bIns="49779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57" tIns="49779" rIns="99557" bIns="49779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534670" y="7008173"/>
            <a:ext cx="2495127" cy="402567"/>
          </a:xfrm>
          <a:prstGeom prst="rect">
            <a:avLst/>
          </a:prstGeom>
        </p:spPr>
        <p:txBody>
          <a:bodyPr vert="horz" lIns="99557" tIns="49779" rIns="99557" bIns="4977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BB76-5B15-4838-A927-7E89831B2557}" type="datetimeFigureOut">
              <a:rPr lang="pt-PT" smtClean="0"/>
              <a:pPr/>
              <a:t>28-12-2018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3"/>
            <a:ext cx="3386243" cy="402567"/>
          </a:xfrm>
          <a:prstGeom prst="rect">
            <a:avLst/>
          </a:prstGeom>
        </p:spPr>
        <p:txBody>
          <a:bodyPr vert="horz" lIns="99557" tIns="49779" rIns="99557" bIns="4977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7663603" y="7008173"/>
            <a:ext cx="2495127" cy="402567"/>
          </a:xfrm>
          <a:prstGeom prst="rect">
            <a:avLst/>
          </a:prstGeom>
        </p:spPr>
        <p:txBody>
          <a:bodyPr vert="horz" lIns="99557" tIns="49779" rIns="99557" bIns="4977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8A83-0879-4136-A742-FB7AFF74F9A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577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41" indent="-373341" algn="l" defTabSz="995577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07" indent="-311117" algn="l" defTabSz="995577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471" indent="-248894" algn="l" defTabSz="99557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259" indent="-248894" algn="l" defTabSz="995577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048" indent="-248894" algn="l" defTabSz="995577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837" indent="-248894" algn="l" defTabSz="99557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625" indent="-248894" algn="l" defTabSz="99557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413" indent="-248894" algn="l" defTabSz="99557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202" indent="-248894" algn="l" defTabSz="99557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955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88" algn="l" defTabSz="9955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77" algn="l" defTabSz="9955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366" algn="l" defTabSz="9955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154" algn="l" defTabSz="9955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942" algn="l" defTabSz="9955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731" algn="l" defTabSz="9955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519" algn="l" defTabSz="9955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308" algn="l" defTabSz="9955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xlink.eu/conteudo/geral/ia-serie/1535595/lei-no-715/14793/por-tem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xlink.eu/conteudo/geral/ia-serie/1535595/lei-no-715/14793/por-tem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xlink.eu/conteudo/geral/ia-serie/1535595/lei-no-715/14793/por-tem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>
            <a:extLst>
              <a:ext uri="{FF2B5EF4-FFF2-40B4-BE49-F238E27FC236}">
                <a16:creationId xmlns:a16="http://schemas.microsoft.com/office/drawing/2014/main" id="{22B3450C-37DB-49BB-BFF6-B0A55503F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1165" y="2700511"/>
            <a:ext cx="7768779" cy="2016224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SEMINÁRIO INTERNACIONAL SOBRE </a:t>
            </a:r>
          </a:p>
          <a:p>
            <a:r>
              <a:rPr lang="pt-BR" sz="4000" b="1" dirty="0">
                <a:solidFill>
                  <a:srgbClr val="002060"/>
                </a:solidFill>
              </a:rPr>
              <a:t>A EMPREGABILIDADE DA PESSOA COM DEFICIÊNCIA</a:t>
            </a:r>
            <a:endParaRPr lang="x-none" sz="4000" b="1" dirty="0">
              <a:solidFill>
                <a:srgbClr val="00206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55C87B8-E0A0-4432-AF55-1EC7A82F978B}"/>
              </a:ext>
            </a:extLst>
          </p:cNvPr>
          <p:cNvSpPr txBox="1"/>
          <p:nvPr/>
        </p:nvSpPr>
        <p:spPr>
          <a:xfrm>
            <a:off x="6282804" y="6746887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BRASÍLIA, 11,12 E 13 DE DEZEMBRO</a:t>
            </a:r>
            <a:endParaRPr lang="x-none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3. Legislação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6140" y="1764295"/>
            <a:ext cx="10081120" cy="5184687"/>
          </a:xfrm>
        </p:spPr>
        <p:txBody>
          <a:bodyPr/>
          <a:lstStyle/>
          <a:p>
            <a:pPr algn="just"/>
            <a:r>
              <a:rPr lang="pt-PT" b="1" dirty="0"/>
              <a:t>Decreto Presidencial nº 12/16, de 15 de Janeiro</a:t>
            </a:r>
            <a:r>
              <a:rPr lang="pt-PT" i="1" dirty="0"/>
              <a:t>, </a:t>
            </a:r>
            <a:r>
              <a:rPr lang="pt-PT" dirty="0"/>
              <a:t>referente ao Regulamento Sobre a Reserva de Vagas e Procedimentos para a Contractação de Pessoa Com Deficiência, que define os procedimentos a ter em conta, na contratação e a obrigatoriedade de reservar 4% das vagas nas intituições públicas e 2% nas instituções privadas a favor da pessoa com deficiência.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43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3. Legislação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sz="4100" b="1" dirty="0">
                <a:latin typeface="Arial" panose="020B0604020202020204" pitchFamily="34" charset="0"/>
                <a:cs typeface="Arial" panose="020B0604020202020204" pitchFamily="34" charset="0"/>
              </a:rPr>
              <a:t>Lei das acessibilidades</a:t>
            </a:r>
          </a:p>
          <a:p>
            <a:pPr marL="0" indent="0">
              <a:buNone/>
            </a:pPr>
            <a:r>
              <a:rPr lang="pt-PT" sz="4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just"/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A Lei n.º 10/16, de 27 de Julho, referente a Lei das acessilidades, estabelece as normas gerais, condições e critérios de acessibilidade para as pessoas com deficiência e com mobilidade condicionada ou reduzida. assumindo as seguintes tipologias:  Arquitectónica;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Comunicacional;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Altitudinal; Instrumental;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Metodológica;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5983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3. Legislação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148" y="1563013"/>
            <a:ext cx="9937104" cy="5457977"/>
          </a:xfrm>
        </p:spPr>
        <p:txBody>
          <a:bodyPr>
            <a:normAutofit lnSpcReduction="10000"/>
          </a:bodyPr>
          <a:lstStyle/>
          <a:p>
            <a:r>
              <a:rPr lang="pt-PT" sz="4100" b="1" dirty="0">
                <a:latin typeface="Arial" panose="020B0604020202020204" pitchFamily="34" charset="0"/>
                <a:cs typeface="Arial" panose="020B0604020202020204" pitchFamily="34" charset="0"/>
              </a:rPr>
              <a:t>Lei das acessibilidades 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Decretos apresentados estabelecem um conjunto de orientações normativas que objectivam assegurar o pleno exercício dos direitos individuais s sociais da PCD, através de execução de accções coordenadas, multissectoriais e multidisciplinares do Executivo Angolano visando o cumprimento das suas obrigações no domínio da Prevenção, Tratamento, Reabilitação e Inclusão.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675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F65B7-4FE5-4769-A1EA-6240461E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135" y="0"/>
            <a:ext cx="9624060" cy="1044327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8977FBA-05C0-4EC6-9CBE-AF6FF4F3C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601" y="1044327"/>
            <a:ext cx="10153128" cy="5951426"/>
          </a:xfrm>
        </p:spPr>
        <p:txBody>
          <a:bodyPr>
            <a:normAutofit fontScale="25000" lnSpcReduction="20000"/>
          </a:bodyPr>
          <a:lstStyle/>
          <a:p>
            <a:r>
              <a:rPr lang="pt-BR" sz="12800" b="1" u="sng" dirty="0">
                <a:solidFill>
                  <a:schemeClr val="tx2"/>
                </a:solidFill>
                <a:hlinkClick r:id="rId2"/>
              </a:rPr>
              <a:t>Lei n.º 7/15 de 15 de Junho</a:t>
            </a:r>
            <a:r>
              <a:rPr lang="pt-BR" sz="12800" b="1" u="sng" dirty="0">
                <a:solidFill>
                  <a:schemeClr val="tx2"/>
                </a:solidFill>
              </a:rPr>
              <a:t> – LEI GERAL DO TRABALHO</a:t>
            </a:r>
          </a:p>
          <a:p>
            <a:pPr marL="0" indent="0">
              <a:buNone/>
            </a:pPr>
            <a:endParaRPr lang="pt-BR" sz="96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11200" b="1" dirty="0">
                <a:latin typeface="Arial" panose="020B0604020202020204" pitchFamily="34" charset="0"/>
                <a:cs typeface="Arial" panose="020B0604020202020204" pitchFamily="34" charset="0"/>
              </a:rPr>
              <a:t>Artigo 265.º</a:t>
            </a:r>
          </a:p>
          <a:p>
            <a:pPr marL="0" indent="0" algn="ctr">
              <a:buNone/>
            </a:pPr>
            <a:r>
              <a:rPr lang="pt-BR" sz="11200" b="1" dirty="0">
                <a:latin typeface="Arial" panose="020B0604020202020204" pitchFamily="34" charset="0"/>
                <a:cs typeface="Arial" panose="020B0604020202020204" pitchFamily="34" charset="0"/>
              </a:rPr>
              <a:t> Remuneração</a:t>
            </a:r>
            <a:r>
              <a:rPr lang="pt-BR" sz="1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8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7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5566" lvl="1" indent="0" algn="just">
              <a:buNone/>
            </a:pPr>
            <a:endParaRPr lang="pt-BR" sz="1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5566" lvl="1" indent="0" algn="just">
              <a:buNone/>
            </a:pPr>
            <a:r>
              <a:rPr lang="pt-BR" sz="11200" dirty="0">
                <a:latin typeface="Arial" panose="020B0604020202020204" pitchFamily="34" charset="0"/>
                <a:cs typeface="Arial" panose="020B0604020202020204" pitchFamily="34" charset="0"/>
              </a:rPr>
              <a:t>1 Ao trabalhador com capacidade de trabalho reduzida, trabalhando em tempo integral, é garantida remuneração calculada segundo os seguintes critérios:</a:t>
            </a:r>
          </a:p>
          <a:p>
            <a:pPr marL="435566" lvl="1" indent="0" algn="just">
              <a:buNone/>
            </a:pPr>
            <a:br>
              <a:rPr lang="pt-BR" sz="11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1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1200" dirty="0"/>
            </a:br>
            <a:endParaRPr lang="pt-BR" sz="11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491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F65B7-4FE5-4769-A1EA-6240461E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135" y="0"/>
            <a:ext cx="9624060" cy="1044327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8977FBA-05C0-4EC6-9CBE-AF6FF4F3C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601" y="1044327"/>
            <a:ext cx="10153128" cy="5951426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br>
              <a:rPr lang="pt-BR" sz="1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1200" dirty="0">
                <a:latin typeface="Arial" panose="020B0604020202020204" pitchFamily="34" charset="0"/>
                <a:cs typeface="Arial" panose="020B0604020202020204" pitchFamily="34" charset="0"/>
              </a:rPr>
              <a:t>a) O salário é proporcionalmente correspondente ao grau de capacidade efectiva para o desempenho do posto de trabalho ou funções exercidas;</a:t>
            </a:r>
          </a:p>
          <a:p>
            <a:pPr marL="0" indent="0" algn="just">
              <a:buNone/>
            </a:pPr>
            <a:r>
              <a:rPr lang="pt-BR" sz="11200" dirty="0">
                <a:latin typeface="Arial" panose="020B0604020202020204" pitchFamily="34" charset="0"/>
                <a:cs typeface="Arial" panose="020B0604020202020204" pitchFamily="34" charset="0"/>
              </a:rPr>
              <a:t>b) A certificação do grau de capacidade efectiva é feita, a pedido do trabalhador, do candidato a emprego ou do empregador, pelos serviços oficiais de saúde e atende às exigências específicas do posto de trabalho ou actividade que o trabalhador realiza ou vai ocupar;</a:t>
            </a:r>
            <a:br>
              <a:rPr lang="pt-BR" sz="11200" dirty="0"/>
            </a:br>
            <a:endParaRPr lang="pt-BR" sz="11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8337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0"/>
            <a:ext cx="9624060" cy="1044327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120" y="900311"/>
            <a:ext cx="1044116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300" b="1" u="sng" dirty="0">
                <a:hlinkClick r:id="rId2"/>
              </a:rPr>
              <a:t>Lei n.º 7/15, de 15 de Junho</a:t>
            </a:r>
            <a:r>
              <a:rPr lang="pt-BR" sz="3300" b="1" u="sng" dirty="0"/>
              <a:t> – LEI GERAL DO TRABALHO</a:t>
            </a:r>
          </a:p>
          <a:p>
            <a:pPr marL="0" indent="0">
              <a:buNone/>
            </a:pPr>
            <a:endParaRPr lang="pt-BR" sz="3300" b="1" u="sng" dirty="0"/>
          </a:p>
          <a:p>
            <a:pPr marL="0" indent="0" algn="ctr">
              <a:buNone/>
            </a:pPr>
            <a:r>
              <a:rPr lang="pt-BR" sz="3300" b="1" dirty="0"/>
              <a:t>Artigo 265.º </a:t>
            </a:r>
          </a:p>
          <a:p>
            <a:pPr marL="0" indent="0" algn="ctr">
              <a:buNone/>
            </a:pPr>
            <a:r>
              <a:rPr lang="pt-BR" sz="3300" b="1" dirty="0"/>
              <a:t>(Remuneração)</a:t>
            </a:r>
            <a:r>
              <a:rPr lang="pt-BR" sz="3300" dirty="0"/>
              <a:t> </a:t>
            </a:r>
          </a:p>
          <a:p>
            <a:pPr marL="0" indent="0">
              <a:buNone/>
            </a:pPr>
            <a:endParaRPr lang="pt-BR" sz="2800" dirty="0"/>
          </a:p>
          <a:p>
            <a:pPr marL="435566" lvl="1" indent="0" algn="just">
              <a:buNone/>
            </a:pPr>
            <a:r>
              <a:rPr lang="pt-BR" sz="3300" dirty="0"/>
              <a:t>c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) Se o grau de capacidade efectiva for igual ou superior a 90% em relação ao posto de trabalho ou ocupação, o trabalhador é considerado como tendo uma capacidade efectiva de 100%;</a:t>
            </a:r>
          </a:p>
          <a:p>
            <a:pPr marL="435566" lvl="1" indent="0">
              <a:buNone/>
            </a:pPr>
            <a:b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25378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0"/>
            <a:ext cx="9624060" cy="1044327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120" y="900311"/>
            <a:ext cx="10441160" cy="6048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300" b="1" u="sng" dirty="0">
                <a:hlinkClick r:id="rId2"/>
              </a:rPr>
              <a:t>Lei n.º 7/15, de 15 de Junho</a:t>
            </a:r>
            <a:r>
              <a:rPr lang="pt-BR" sz="3300" b="1" u="sng" dirty="0"/>
              <a:t> – LEI GERAL DO TRABALHO</a:t>
            </a:r>
          </a:p>
          <a:p>
            <a:pPr marL="0" indent="0">
              <a:buNone/>
            </a:pPr>
            <a:endParaRPr lang="pt-BR" sz="3300" b="1" u="sng" dirty="0"/>
          </a:p>
          <a:p>
            <a:pPr marL="0" indent="0" algn="ctr">
              <a:buNone/>
            </a:pPr>
            <a:r>
              <a:rPr lang="pt-BR" sz="3300" b="1" dirty="0"/>
              <a:t>Artigo 265.º </a:t>
            </a:r>
          </a:p>
          <a:p>
            <a:pPr marL="0" indent="0" algn="ctr">
              <a:buNone/>
            </a:pPr>
            <a:r>
              <a:rPr lang="pt-BR" sz="3300" b="1" dirty="0"/>
              <a:t>(Remuneração)</a:t>
            </a:r>
            <a:r>
              <a:rPr lang="pt-BR" sz="3300" dirty="0"/>
              <a:t> </a:t>
            </a:r>
          </a:p>
          <a:p>
            <a:pPr marL="0" indent="0">
              <a:buNone/>
            </a:pPr>
            <a:endParaRPr lang="pt-BR" sz="2800" dirty="0"/>
          </a:p>
          <a:p>
            <a:pPr marL="435566" lvl="1" indent="0" algn="just">
              <a:buNone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d) O salário nunca pode ser inferior a 50% do devido ao trabalhador que ocupe idêntico posto de trabalho em condições normais de rendimento.</a:t>
            </a:r>
            <a:b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2. A redução de salário resultante da aplicação dos critérios do número anterior não prevalece sobre o princípio de a trabalho de valor igual deve ser pago salário igual.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97734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861A-7B0C-4B20-B3B9-D7D5D48A6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70" y="176778"/>
            <a:ext cx="9624060" cy="939558"/>
          </a:xfrm>
        </p:spPr>
        <p:txBody>
          <a:bodyPr/>
          <a:lstStyle/>
          <a:p>
            <a:r>
              <a:rPr lang="pt-BR" sz="2800" b="1" dirty="0"/>
              <a:t>3. LEGISLAÇÃO</a:t>
            </a:r>
            <a:endParaRPr lang="pt-BR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D9F03C1-F85F-481A-B85A-9E3B67E82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24" y="972319"/>
            <a:ext cx="10297144" cy="590465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DE BASES DO PRIMEIRO EMPREGO</a:t>
            </a: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Nº 1/06 DE 18 DE JANEIRO</a:t>
            </a:r>
          </a:p>
          <a:p>
            <a:pPr marL="497790" lvl="1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Artigo 7º </a:t>
            </a:r>
          </a:p>
          <a:p>
            <a:pPr marL="497790" lvl="1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(Mecanismos de implementação)</a:t>
            </a:r>
          </a:p>
          <a:p>
            <a:pPr marL="497790" lvl="1" indent="0" algn="ctr">
              <a:buNone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7790" lvl="1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) A promoção da capacitação e reabilitação profissional com vista à integração sócio-profissional no mercado de trabalho de pessoas com deficiência;</a:t>
            </a:r>
          </a:p>
          <a:p>
            <a:pPr marL="497790" lvl="1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m) A promoção da igualdade de oportunidades, no acesso à formação, profissão e ao emprego, reduzindo as assimetrias sócio-profissionais, sectoriais e regionais, bem como a exclusão social.</a:t>
            </a:r>
          </a:p>
          <a:p>
            <a:pPr marL="49779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8344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0"/>
            <a:ext cx="9624060" cy="1260211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855" y="1476375"/>
            <a:ext cx="9624060" cy="4990084"/>
          </a:xfrm>
        </p:spPr>
        <p:txBody>
          <a:bodyPr/>
          <a:lstStyle/>
          <a:p>
            <a:pPr marL="0" indent="0">
              <a:buNone/>
            </a:pPr>
            <a:r>
              <a:rPr lang="pt-BR" sz="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DE BASES DO PRIMEIRO EMPREGO – LEI Nº 1/06 DE 18 DE JANEIRO</a:t>
            </a:r>
          </a:p>
          <a:p>
            <a:pPr marL="497790" lvl="1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Artigo 9º </a:t>
            </a:r>
          </a:p>
          <a:p>
            <a:pPr marL="497790" lvl="1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(EDUCAÇÃO)</a:t>
            </a:r>
          </a:p>
          <a:p>
            <a:pPr marL="497790" lvl="1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c) Permitir e facilitar a pessoa com deficiência que tenha necessidade de educação especial o acesso aos cursos dos diversos níveis existentes, oferecendo os conhecimentos complementares necessários ao exercício de profissões mais favoráveis ao seu grau de deficiência.</a:t>
            </a:r>
          </a:p>
        </p:txBody>
      </p:sp>
    </p:spTree>
    <p:extLst>
      <p:ext uri="{BB962C8B-B14F-4D97-AF65-F5344CB8AC3E}">
        <p14:creationId xmlns:p14="http://schemas.microsoft.com/office/powerpoint/2010/main" val="514160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-107801"/>
            <a:ext cx="9624060" cy="1260211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4670" y="1044327"/>
            <a:ext cx="9624060" cy="59766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sz="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DE BASES DO PRIMEIRO EMPREGO – LEI Nº 1/06 DE 18 DE JANEIRO</a:t>
            </a:r>
          </a:p>
          <a:p>
            <a:pPr marL="0" indent="0">
              <a:buNone/>
            </a:pPr>
            <a:endParaRPr lang="pt-BR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7790" lvl="1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Artigo 16º </a:t>
            </a:r>
          </a:p>
          <a:p>
            <a:pPr marL="497790" lvl="1" indent="0" algn="ctr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Associação de e para pessoas com deficiência)</a:t>
            </a:r>
          </a:p>
          <a:p>
            <a:pPr marL="62224" indent="0" algn="just">
              <a:buNone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As associações de defesa dos direitos das PCD, desenvolvem as seguintes accções:</a:t>
            </a:r>
          </a:p>
          <a:p>
            <a:pPr marL="1012140" lvl="1" indent="-514350" algn="just">
              <a:buAutoNum type="alphaLcParenR"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Participar em conjunto com o Governo na elaboração da legislação relativa ao trabalho em regime especial, assegurando a existência de medidas e acções adequadas à integração e a readaptação profissional, ao alcance de todas as categorias de pessoas portadoras de deficiência;</a:t>
            </a:r>
          </a:p>
          <a:p>
            <a:pPr marL="497790" lvl="1" indent="0" algn="ctr">
              <a:buNone/>
            </a:pPr>
            <a:endParaRPr lang="pt-BR" b="1" dirty="0"/>
          </a:p>
          <a:p>
            <a:endParaRPr lang="pt-BR" sz="2800" b="1" u="sng" dirty="0">
              <a:solidFill>
                <a:schemeClr val="tx2"/>
              </a:solidFill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0364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468263"/>
            <a:ext cx="9624060" cy="720080"/>
          </a:xfrm>
        </p:spPr>
        <p:txBody>
          <a:bodyPr>
            <a:normAutofit fontScale="90000"/>
          </a:bodyPr>
          <a:lstStyle/>
          <a:p>
            <a:r>
              <a:rPr lang="pt-BR" dirty="0"/>
              <a:t>SUMÁRIO</a:t>
            </a:r>
            <a:br>
              <a:rPr lang="pt-BR" dirty="0"/>
            </a:b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4132" y="1168919"/>
            <a:ext cx="10081120" cy="6068096"/>
          </a:xfrm>
        </p:spPr>
        <p:txBody>
          <a:bodyPr>
            <a:normAutofit fontScale="92500" lnSpcReduction="20000"/>
          </a:bodyPr>
          <a:lstStyle/>
          <a:p>
            <a:pPr marL="497790" lvl="1" indent="0">
              <a:buNone/>
            </a:pPr>
            <a:r>
              <a:rPr lang="pt-BR" b="1" dirty="0"/>
              <a:t>1.</a:t>
            </a:r>
            <a:r>
              <a:rPr lang="pt-BR" dirty="0"/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BREVE ENQUADRAMENTO;</a:t>
            </a:r>
          </a:p>
          <a:p>
            <a:pPr marL="497790" lvl="1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INFORMAÇÃO SOBRE PESSOAS COM DEFICIÊNCIA;</a:t>
            </a:r>
          </a:p>
          <a:p>
            <a:pPr marL="497790" lvl="1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2.1.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PRINCIPAIS CAUSAS DA DEFICIÊNCIA;</a:t>
            </a:r>
          </a:p>
          <a:p>
            <a:pPr marL="497790" lvl="1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3. LEGISLAÇÃO</a:t>
            </a:r>
          </a:p>
          <a:p>
            <a:pPr marL="497790" lvl="1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LINHAS ORIENTADORAS DAS POLÍTICAS ACTIVAS DE EMPREGO, EMPREENDEDORISMO E FORMAÇÃO PROFISSIONAL;</a:t>
            </a:r>
          </a:p>
          <a:p>
            <a:pPr marL="497790" lvl="1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EIXOS PRIORITÁRIOS DE ACTUAÇÃO;</a:t>
            </a:r>
          </a:p>
          <a:p>
            <a:pPr marL="497790" lvl="1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4.1.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PROGRAMAS EM CURSO;</a:t>
            </a:r>
          </a:p>
          <a:p>
            <a:pPr marL="497790" lvl="1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4.1.1.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PROGRAMAS NO DOMÍNIO DA FORMAÇÃO PROFISSIONAL;</a:t>
            </a:r>
          </a:p>
          <a:p>
            <a:pPr marL="497790" lvl="1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4.1.1.2.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PROGRAMAS NO DOMÍNIO DO EMPREGO E DO EMPREENDEDORISMO;</a:t>
            </a:r>
          </a:p>
          <a:p>
            <a:pPr marL="497790" lvl="1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PROTECÇÃO SOCIAL OBRIGATÓRIA;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45947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-107801"/>
            <a:ext cx="9624060" cy="1260211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4670" y="1044327"/>
            <a:ext cx="962406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DE BASES DO PRIMEIRO EMPREGO – LEI Nº 1/06 DE 18 DE JANEIRO</a:t>
            </a:r>
          </a:p>
          <a:p>
            <a:pPr marL="0" indent="0">
              <a:buNone/>
            </a:pPr>
            <a:endParaRPr lang="pt-BR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7790" lvl="1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Artigo 16º </a:t>
            </a:r>
          </a:p>
          <a:p>
            <a:pPr marL="497790" lvl="1" indent="0" algn="just">
              <a:buNone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b) Propor junto das instituições de formação profissional a criação de cursos ou técnicas de aprendizagem específicas que se adaptem ao grau de deficiência dos destinatários e facilitem a sua integração </a:t>
            </a:r>
            <a:r>
              <a:rPr lang="pt-BR" sz="3300" dirty="0" err="1">
                <a:latin typeface="Arial" panose="020B0604020202020204" pitchFamily="34" charset="0"/>
                <a:cs typeface="Arial" panose="020B0604020202020204" pitchFamily="34" charset="0"/>
              </a:rPr>
              <a:t>sócio-profissional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97790" lvl="1" indent="0" algn="ctr">
              <a:buNone/>
            </a:pPr>
            <a:endParaRPr lang="pt-BR" b="1" dirty="0"/>
          </a:p>
          <a:p>
            <a:endParaRPr lang="pt-BR" sz="2800" b="1" u="sng" dirty="0">
              <a:solidFill>
                <a:schemeClr val="tx2"/>
              </a:solidFill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32030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27387"/>
            <a:ext cx="9624060" cy="1260211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4670" y="1287598"/>
            <a:ext cx="9624060" cy="4990084"/>
          </a:xfrm>
        </p:spPr>
        <p:txBody>
          <a:bodyPr/>
          <a:lstStyle/>
          <a:p>
            <a:pPr marL="0" indent="0">
              <a:buNone/>
            </a:pPr>
            <a:r>
              <a:rPr lang="pt-BR" sz="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DE BASES DO PRIMEIRO EMPREGO – LEI Nº 1/06 DE 18 DE JANEIRO</a:t>
            </a:r>
          </a:p>
          <a:p>
            <a:pPr marL="497790" lvl="1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Artigo 21º </a:t>
            </a:r>
          </a:p>
          <a:p>
            <a:pPr marL="497790" lvl="1" indent="0" algn="ctr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(Igualdade de oportunidades)</a:t>
            </a:r>
          </a:p>
          <a:p>
            <a:pPr marL="497790" lvl="1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Todo o jovem com deficiência à procura do Primeiro Emprego, reabilitado profissionalmente e qualificado está sujeito às mesmas condições de emprego, salário compatível, benefícios, incentivos e outros privilégios atribuídos aos demais trabalhadores.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9037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180231"/>
            <a:ext cx="9624060" cy="957549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4111" y="1332359"/>
            <a:ext cx="9624060" cy="4990084"/>
          </a:xfrm>
        </p:spPr>
        <p:txBody>
          <a:bodyPr/>
          <a:lstStyle/>
          <a:p>
            <a:pPr marL="0" indent="0">
              <a:buNone/>
            </a:pPr>
            <a:r>
              <a:rPr lang="pt-BR" sz="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DE BASES DO PRIMEIRO EMPREGO – LEI Nº 1/06 DE 18 DE JANEIRO</a:t>
            </a:r>
          </a:p>
          <a:p>
            <a:pPr marL="497790" lvl="1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Artigo 22º </a:t>
            </a:r>
          </a:p>
          <a:p>
            <a:pPr marL="497790" lvl="1" indent="0" algn="ctr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(PARTICULARIDADES)</a:t>
            </a:r>
          </a:p>
          <a:p>
            <a:pPr marL="497790" lvl="1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1. No caso dos jovens com deficiência, reabilitados profissionalmente e qualificados para o mercado de emprego não conseguirem empregos nos moldes estipulados no artigo anterior, cabe ao Estado criar condições e os incentivos necessários para a prestação de trabalho em regime especial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22670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0"/>
            <a:ext cx="9624060" cy="1260211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188" y="1404367"/>
            <a:ext cx="9624060" cy="49900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DE BASES DO PRIMEIRO EMPREGO</a:t>
            </a: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3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Nº 1/06 DE 18 DE JANEIRO</a:t>
            </a:r>
          </a:p>
          <a:p>
            <a:pPr algn="just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2. Por forma a garantir um ambiente saudável no trabalho, eficiência na produção e competitividade, o Estado deve levar em conta as condições pessoais,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objectivas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 profissionais do jovem com deficiência.</a:t>
            </a: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55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2548" y="252239"/>
            <a:ext cx="9624060" cy="741525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2548" y="1404367"/>
            <a:ext cx="9782704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6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DE BASES DO PRIMEIRO EMPREGO – LEI Nº 1/06 DE 18 DE JANEIRO</a:t>
            </a:r>
          </a:p>
          <a:p>
            <a:pPr marL="497790" lvl="1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Artigo 25º </a:t>
            </a:r>
          </a:p>
          <a:p>
            <a:pPr marL="497790" lvl="1" indent="0" algn="ctr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(Incentivos aduaneiros)</a:t>
            </a:r>
          </a:p>
          <a:p>
            <a:pPr marL="0" indent="0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Os incentivos aduaneiros podem, dentre outras formas, traduzir-se no seguinte:</a:t>
            </a:r>
          </a:p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b) Isenção das tarifas aduaneiras para os beneficiários com deficiência, na importação de viaturas, cadeiras de rodas meios de locomoção e outros instrumentos e ajudas técnicas especializadas e ainda para os organismos ou entidades, que realizem projectos conducentes ao emprego dos mesmos</a:t>
            </a:r>
            <a:r>
              <a:rPr lang="pt-BR" sz="2800" dirty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09453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0"/>
            <a:ext cx="9624060" cy="1260211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DE BASES DO SISTEMA NACIONAL DA FORMAÇÃO PROFISSIONAL – LEI Nº 21ª</a:t>
            </a:r>
            <a:r>
              <a:rPr lang="pt-PT" sz="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/92 DE 28 DE AGOSTO</a:t>
            </a:r>
          </a:p>
          <a:p>
            <a:pPr marL="0" indent="0" algn="just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âmbito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da Forma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ção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Profissional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7790" lvl="1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Artigo 4º </a:t>
            </a:r>
          </a:p>
          <a:p>
            <a:pPr marL="497790" lvl="1" indent="0" algn="ctr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(Princípios)</a:t>
            </a:r>
          </a:p>
          <a:p>
            <a:pPr marL="497790" lvl="1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formação Profissional deve respeitar os seguintes princípios:</a:t>
            </a:r>
          </a:p>
          <a:p>
            <a:pPr marL="1012140" lvl="1" indent="-514350" algn="just">
              <a:buAutoNum type="alphaLcParenR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Assegurar a todos os indivíduos igualdade de acesso à orientação e formação profissional.</a:t>
            </a:r>
          </a:p>
          <a:p>
            <a:pPr algn="just"/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281326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5054" y="24444"/>
            <a:ext cx="9624060" cy="1260211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  <a:endParaRPr lang="pt-PT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4132" y="1295213"/>
            <a:ext cx="9934982" cy="55097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DE BASES DO SISTEMA NACIONAL DA FORMAÇÃO PROFISSIONAL – LEI Nº 21 A /</a:t>
            </a:r>
            <a:r>
              <a:rPr lang="pt-PT" sz="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 DE 28 DE AGOSTO</a:t>
            </a:r>
          </a:p>
          <a:p>
            <a:pPr algn="just"/>
            <a:endParaRPr lang="pt-PT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7790" lvl="1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Artigo 5º </a:t>
            </a:r>
          </a:p>
          <a:p>
            <a:pPr marL="497790" lvl="1" indent="0" algn="ctr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97790" lvl="1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c) Formação profissional dos desmobilizados de guerra e em geral dos angolanos que concluem o serviço militar obrigatório;</a:t>
            </a:r>
          </a:p>
          <a:p>
            <a:pPr marL="497790" lvl="1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7790" lvl="1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d) Formação e reabilitação profissional para os mutilados de guerra e em geral para os deficientes.</a:t>
            </a:r>
          </a:p>
        </p:txBody>
      </p:sp>
    </p:spTree>
    <p:extLst>
      <p:ext uri="{BB962C8B-B14F-4D97-AF65-F5344CB8AC3E}">
        <p14:creationId xmlns:p14="http://schemas.microsoft.com/office/powerpoint/2010/main" val="3684980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31EC2-ABAD-4ED9-AFAE-72FD735D8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24" y="121080"/>
            <a:ext cx="10128116" cy="1371606"/>
          </a:xfrm>
        </p:spPr>
        <p:txBody>
          <a:bodyPr>
            <a:normAutofit fontScale="90000"/>
          </a:bodyPr>
          <a:lstStyle/>
          <a:p>
            <a:r>
              <a:rPr lang="pt-PT" sz="2800" b="1" dirty="0"/>
              <a:t>4. Linhas Orientadoras </a:t>
            </a:r>
            <a:br>
              <a:rPr lang="pt-PT" sz="2800" b="1" dirty="0"/>
            </a:br>
            <a:r>
              <a:rPr lang="pt-PT" sz="2800" b="1" dirty="0"/>
              <a:t>Das Políticas Activas de Emprego</a:t>
            </a:r>
            <a:br>
              <a:rPr lang="pt-PT" sz="2800" b="1" dirty="0"/>
            </a:br>
            <a:r>
              <a:rPr lang="pt-PT" sz="2800" b="1" dirty="0"/>
              <a:t> e Formação Profissional</a:t>
            </a:r>
            <a:endParaRPr lang="pt-BR" sz="400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9635A15-A315-4115-8470-A79EF5268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16" y="1623846"/>
            <a:ext cx="10190167" cy="581633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 sz="3800" b="1" dirty="0">
                <a:latin typeface="Arial" panose="020B0604020202020204" pitchFamily="34" charset="0"/>
                <a:cs typeface="Arial" panose="020B0604020202020204" pitchFamily="34" charset="0"/>
              </a:rPr>
              <a:t>Constituem principais objectivos das linhas orientadoras, os seguintes:</a:t>
            </a:r>
          </a:p>
          <a:p>
            <a:pPr marL="0" indent="0" algn="just">
              <a:buNone/>
            </a:pPr>
            <a:endParaRPr lang="pt-PT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pt-PT" sz="38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pt-PT" sz="3800" dirty="0">
                <a:latin typeface="Arial" panose="020B0604020202020204" pitchFamily="34" charset="0"/>
                <a:cs typeface="Arial" panose="020B0604020202020204" pitchFamily="34" charset="0"/>
              </a:rPr>
              <a:t>Promover a qualificação dos recursos humanos, incentivando a criação do emprego produtivo, qualificado e remunerador para os cidadãos nacionais em idade activa, </a:t>
            </a: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pt-PT" sz="38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t-PT" sz="3800" dirty="0">
                <a:latin typeface="Arial" panose="020B0604020202020204" pitchFamily="34" charset="0"/>
                <a:cs typeface="Arial" panose="020B0604020202020204" pitchFamily="34" charset="0"/>
              </a:rPr>
              <a:t>Melhorar quantitativa e qualitativamente os serviços de emprego, em toda a sua extensão;</a:t>
            </a:r>
          </a:p>
          <a:p>
            <a:pPr marL="0" lvl="0" indent="0" algn="just">
              <a:buNone/>
            </a:pPr>
            <a:endParaRPr lang="pt-PT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9005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31EC2-ABAD-4ED9-AFAE-72FD735D8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24" y="121080"/>
            <a:ext cx="10128116" cy="1371606"/>
          </a:xfrm>
        </p:spPr>
        <p:txBody>
          <a:bodyPr>
            <a:normAutofit fontScale="90000"/>
          </a:bodyPr>
          <a:lstStyle/>
          <a:p>
            <a:r>
              <a:rPr lang="pt-PT" sz="2800" b="1" dirty="0"/>
              <a:t>4. Linhas Orientadoras </a:t>
            </a:r>
            <a:br>
              <a:rPr lang="pt-PT" sz="2800" b="1" dirty="0"/>
            </a:br>
            <a:r>
              <a:rPr lang="pt-PT" sz="2800" b="1" dirty="0"/>
              <a:t>Das Políticas Activas de Emprego</a:t>
            </a:r>
            <a:br>
              <a:rPr lang="pt-PT" sz="2800" b="1" dirty="0"/>
            </a:br>
            <a:r>
              <a:rPr lang="pt-PT" sz="2800" b="1" dirty="0"/>
              <a:t> e Formação Profissional</a:t>
            </a:r>
            <a:endParaRPr lang="pt-BR" sz="400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9635A15-A315-4115-8470-A79EF5268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16" y="1623846"/>
            <a:ext cx="10190167" cy="5816337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endParaRPr lang="pt-PT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800" dirty="0">
                <a:latin typeface="Arial" panose="020B0604020202020204" pitchFamily="34" charset="0"/>
                <a:cs typeface="Arial" panose="020B0604020202020204" pitchFamily="34" charset="0"/>
              </a:rPr>
              <a:t>Melhorar quantitativa e qualitativamente a formação inicial e contínua, promovendo o desenvolvimento dos recursos humanos para o reforço da empregabilidade;</a:t>
            </a:r>
          </a:p>
          <a:p>
            <a:pPr marL="0" lvl="0" indent="0" algn="just">
              <a:buNone/>
            </a:pP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pt-PT" sz="3800" b="1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pt-PT" sz="3800" dirty="0">
                <a:latin typeface="Arial" panose="020B0604020202020204" pitchFamily="34" charset="0"/>
                <a:cs typeface="Arial" panose="020B0604020202020204" pitchFamily="34" charset="0"/>
              </a:rPr>
              <a:t> Aumentar os níveis de escolaridade e qualificação profissional dos cidadãos activos através de acções tendentes à melhoria do sistema da educação e ensino;</a:t>
            </a: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4326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FBAD6-8A8D-4DE2-A190-FAA5B3BC3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172" y="180231"/>
            <a:ext cx="9624060" cy="1152128"/>
          </a:xfrm>
        </p:spPr>
        <p:txBody>
          <a:bodyPr>
            <a:noAutofit/>
          </a:bodyPr>
          <a:lstStyle/>
          <a:p>
            <a:r>
              <a:rPr lang="pt-BR" sz="2000" b="1" dirty="0"/>
              <a:t>FORMANDOS PESSOAS COM DEFICIÊNCIA</a:t>
            </a:r>
            <a:br>
              <a:rPr lang="pt-BR" sz="2000" b="1" dirty="0"/>
            </a:br>
            <a:r>
              <a:rPr lang="pt-BR" sz="2000" b="1" dirty="0"/>
              <a:t> QUE FREQUENTARAM </a:t>
            </a:r>
            <a:br>
              <a:rPr lang="pt-BR" sz="2000" b="1" dirty="0"/>
            </a:br>
            <a:r>
              <a:rPr lang="pt-BR" sz="2000" b="1" dirty="0"/>
              <a:t>ACÇÕES DE FORMAÇÃO PROFISSIONAL </a:t>
            </a:r>
          </a:p>
        </p:txBody>
      </p:sp>
      <p:graphicFrame>
        <p:nvGraphicFramePr>
          <p:cNvPr id="7" name="Marcador de Posição de Conteúdo 6">
            <a:extLst>
              <a:ext uri="{FF2B5EF4-FFF2-40B4-BE49-F238E27FC236}">
                <a16:creationId xmlns:a16="http://schemas.microsoft.com/office/drawing/2014/main" id="{AD2403A5-AFD2-4FCB-BC47-12EBA1C33E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212893"/>
              </p:ext>
            </p:extLst>
          </p:nvPr>
        </p:nvGraphicFramePr>
        <p:xfrm>
          <a:off x="628928" y="1044327"/>
          <a:ext cx="9624059" cy="5590917"/>
        </p:xfrm>
        <a:graphic>
          <a:graphicData uri="http://schemas.openxmlformats.org/drawingml/2006/table">
            <a:tbl>
              <a:tblPr/>
              <a:tblGrid>
                <a:gridCol w="541080">
                  <a:extLst>
                    <a:ext uri="{9D8B030D-6E8A-4147-A177-3AD203B41FA5}">
                      <a16:colId xmlns:a16="http://schemas.microsoft.com/office/drawing/2014/main" val="1610263826"/>
                    </a:ext>
                  </a:extLst>
                </a:gridCol>
                <a:gridCol w="413767">
                  <a:extLst>
                    <a:ext uri="{9D8B030D-6E8A-4147-A177-3AD203B41FA5}">
                      <a16:colId xmlns:a16="http://schemas.microsoft.com/office/drawing/2014/main" val="1683466400"/>
                    </a:ext>
                  </a:extLst>
                </a:gridCol>
                <a:gridCol w="302368">
                  <a:extLst>
                    <a:ext uri="{9D8B030D-6E8A-4147-A177-3AD203B41FA5}">
                      <a16:colId xmlns:a16="http://schemas.microsoft.com/office/drawing/2014/main" val="69863229"/>
                    </a:ext>
                  </a:extLst>
                </a:gridCol>
                <a:gridCol w="668394">
                  <a:extLst>
                    <a:ext uri="{9D8B030D-6E8A-4147-A177-3AD203B41FA5}">
                      <a16:colId xmlns:a16="http://schemas.microsoft.com/office/drawing/2014/main" val="2479674255"/>
                    </a:ext>
                  </a:extLst>
                </a:gridCol>
                <a:gridCol w="604736">
                  <a:extLst>
                    <a:ext uri="{9D8B030D-6E8A-4147-A177-3AD203B41FA5}">
                      <a16:colId xmlns:a16="http://schemas.microsoft.com/office/drawing/2014/main" val="842724693"/>
                    </a:ext>
                  </a:extLst>
                </a:gridCol>
                <a:gridCol w="588820">
                  <a:extLst>
                    <a:ext uri="{9D8B030D-6E8A-4147-A177-3AD203B41FA5}">
                      <a16:colId xmlns:a16="http://schemas.microsoft.com/office/drawing/2014/main" val="1551810887"/>
                    </a:ext>
                  </a:extLst>
                </a:gridCol>
                <a:gridCol w="584843">
                  <a:extLst>
                    <a:ext uri="{9D8B030D-6E8A-4147-A177-3AD203B41FA5}">
                      <a16:colId xmlns:a16="http://schemas.microsoft.com/office/drawing/2014/main" val="438176445"/>
                    </a:ext>
                  </a:extLst>
                </a:gridCol>
                <a:gridCol w="596779">
                  <a:extLst>
                    <a:ext uri="{9D8B030D-6E8A-4147-A177-3AD203B41FA5}">
                      <a16:colId xmlns:a16="http://schemas.microsoft.com/office/drawing/2014/main" val="153403359"/>
                    </a:ext>
                  </a:extLst>
                </a:gridCol>
                <a:gridCol w="572909">
                  <a:extLst>
                    <a:ext uri="{9D8B030D-6E8A-4147-A177-3AD203B41FA5}">
                      <a16:colId xmlns:a16="http://schemas.microsoft.com/office/drawing/2014/main" val="990676475"/>
                    </a:ext>
                  </a:extLst>
                </a:gridCol>
                <a:gridCol w="572909">
                  <a:extLst>
                    <a:ext uri="{9D8B030D-6E8A-4147-A177-3AD203B41FA5}">
                      <a16:colId xmlns:a16="http://schemas.microsoft.com/office/drawing/2014/main" val="1688022420"/>
                    </a:ext>
                  </a:extLst>
                </a:gridCol>
                <a:gridCol w="604736">
                  <a:extLst>
                    <a:ext uri="{9D8B030D-6E8A-4147-A177-3AD203B41FA5}">
                      <a16:colId xmlns:a16="http://schemas.microsoft.com/office/drawing/2014/main" val="2222535914"/>
                    </a:ext>
                  </a:extLst>
                </a:gridCol>
                <a:gridCol w="560973">
                  <a:extLst>
                    <a:ext uri="{9D8B030D-6E8A-4147-A177-3AD203B41FA5}">
                      <a16:colId xmlns:a16="http://schemas.microsoft.com/office/drawing/2014/main" val="3480577961"/>
                    </a:ext>
                  </a:extLst>
                </a:gridCol>
                <a:gridCol w="465488">
                  <a:extLst>
                    <a:ext uri="{9D8B030D-6E8A-4147-A177-3AD203B41FA5}">
                      <a16:colId xmlns:a16="http://schemas.microsoft.com/office/drawing/2014/main" val="3298727206"/>
                    </a:ext>
                  </a:extLst>
                </a:gridCol>
                <a:gridCol w="525164">
                  <a:extLst>
                    <a:ext uri="{9D8B030D-6E8A-4147-A177-3AD203B41FA5}">
                      <a16:colId xmlns:a16="http://schemas.microsoft.com/office/drawing/2014/main" val="2733764007"/>
                    </a:ext>
                  </a:extLst>
                </a:gridCol>
                <a:gridCol w="493337">
                  <a:extLst>
                    <a:ext uri="{9D8B030D-6E8A-4147-A177-3AD203B41FA5}">
                      <a16:colId xmlns:a16="http://schemas.microsoft.com/office/drawing/2014/main" val="2809369610"/>
                    </a:ext>
                  </a:extLst>
                </a:gridCol>
                <a:gridCol w="509251">
                  <a:extLst>
                    <a:ext uri="{9D8B030D-6E8A-4147-A177-3AD203B41FA5}">
                      <a16:colId xmlns:a16="http://schemas.microsoft.com/office/drawing/2014/main" val="2236328434"/>
                    </a:ext>
                  </a:extLst>
                </a:gridCol>
                <a:gridCol w="541080">
                  <a:extLst>
                    <a:ext uri="{9D8B030D-6E8A-4147-A177-3AD203B41FA5}">
                      <a16:colId xmlns:a16="http://schemas.microsoft.com/office/drawing/2014/main" val="2578278762"/>
                    </a:ext>
                  </a:extLst>
                </a:gridCol>
                <a:gridCol w="477425">
                  <a:extLst>
                    <a:ext uri="{9D8B030D-6E8A-4147-A177-3AD203B41FA5}">
                      <a16:colId xmlns:a16="http://schemas.microsoft.com/office/drawing/2014/main" val="847045286"/>
                    </a:ext>
                  </a:extLst>
                </a:gridCol>
              </a:tblGrid>
              <a:tr h="63536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468752"/>
                  </a:ext>
                </a:extLst>
              </a:tr>
              <a:tr h="351123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106911"/>
                  </a:ext>
                </a:extLst>
              </a:tr>
              <a:tr h="3678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Inscritos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Matriculados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Aptos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N/Aptos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Desistentes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370334"/>
                  </a:ext>
                </a:extLst>
              </a:tr>
              <a:tr h="3678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07771"/>
                  </a:ext>
                </a:extLst>
              </a:tr>
              <a:tr h="3678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38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90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38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90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38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90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973193"/>
                  </a:ext>
                </a:extLst>
              </a:tr>
              <a:tr h="3678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63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113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63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113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63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113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107841"/>
                  </a:ext>
                </a:extLst>
              </a:tr>
              <a:tr h="3678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289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260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549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289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260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549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289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260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549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111284"/>
                  </a:ext>
                </a:extLst>
              </a:tr>
              <a:tr h="3678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47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106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47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106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47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106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946394"/>
                  </a:ext>
                </a:extLst>
              </a:tr>
              <a:tr h="3678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201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103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304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201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103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304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201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103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304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67059"/>
                  </a:ext>
                </a:extLst>
              </a:tr>
              <a:tr h="3678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395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100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495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392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100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492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328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82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410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47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35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45682"/>
                  </a:ext>
                </a:extLst>
              </a:tr>
              <a:tr h="3678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182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95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277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168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84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252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71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46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117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67686"/>
                  </a:ext>
                </a:extLst>
              </a:tr>
              <a:tr h="3678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208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266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208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266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137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32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169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35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45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62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210713"/>
                  </a:ext>
                </a:extLst>
              </a:tr>
              <a:tr h="3678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170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66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236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145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200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36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309012"/>
                  </a:ext>
                </a:extLst>
              </a:tr>
              <a:tr h="36784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1619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817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2436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1577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795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2372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670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595959"/>
                          </a:solidFill>
                          <a:effectLst/>
                          <a:latin typeface="Albertus Extra Bold"/>
                        </a:rPr>
                        <a:t>1894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61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28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89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81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36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lbertus Extra Bold"/>
                        </a:rPr>
                        <a:t>117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724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63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6528" y="32979"/>
            <a:ext cx="9624060" cy="1260211"/>
          </a:xfrm>
        </p:spPr>
        <p:txBody>
          <a:bodyPr>
            <a:normAutofit/>
          </a:bodyPr>
          <a:lstStyle/>
          <a:p>
            <a:r>
              <a:rPr lang="pt-BR" sz="3500" b="1" dirty="0"/>
              <a:t>LOCALIZAÇÃO GEOGRÁFICA</a:t>
            </a:r>
            <a:endParaRPr lang="pt-PT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58558" y="4884531"/>
            <a:ext cx="5040560" cy="1440160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A República de Angola situa-se na costa ocidental de África.</a:t>
            </a:r>
          </a:p>
        </p:txBody>
      </p:sp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0" y="1476375"/>
            <a:ext cx="4248472" cy="462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110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C1739-C692-47B2-9641-02B3B8414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70" y="13976"/>
            <a:ext cx="9624060" cy="1260211"/>
          </a:xfrm>
        </p:spPr>
        <p:txBody>
          <a:bodyPr>
            <a:noAutofit/>
          </a:bodyPr>
          <a:lstStyle/>
          <a:p>
            <a:r>
              <a:rPr lang="pt-PT" sz="2400" b="1" dirty="0"/>
              <a:t>4.1.2. </a:t>
            </a:r>
            <a:r>
              <a:rPr lang="pt-PT" sz="2400" b="1" u="sng" dirty="0"/>
              <a:t>PROGRAMAS EM CURSO NO DOMÍNIO </a:t>
            </a:r>
            <a:br>
              <a:rPr lang="pt-PT" sz="2400" b="1" u="sng" dirty="0"/>
            </a:br>
            <a:r>
              <a:rPr lang="pt-PT" sz="2400" b="1" u="sng" dirty="0"/>
              <a:t>DO EMPREGO E DO</a:t>
            </a:r>
            <a:br>
              <a:rPr lang="pt-PT" sz="2400" b="1" u="sng" dirty="0"/>
            </a:br>
            <a:r>
              <a:rPr lang="pt-PT" sz="2400" b="1" u="sng" dirty="0"/>
              <a:t>EMPREENDEDORISMO</a:t>
            </a:r>
            <a:endParaRPr lang="pt-BR" sz="2400" b="1" u="sng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CA289CC-C0E0-4CDA-84A4-64BBFEEB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140" y="1404367"/>
            <a:ext cx="9852590" cy="4990084"/>
          </a:xfrm>
        </p:spPr>
        <p:txBody>
          <a:bodyPr>
            <a:normAutofit/>
          </a:bodyPr>
          <a:lstStyle/>
          <a:p>
            <a:pPr algn="just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Centros Locais de Empreendedorismo e Serviço de Emprego – CLESE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, pretende-se com esta iniciativa implantar a nível de todas as sedes de província um CLESE, que visa capacitar os estudantes universitários e finalistas do ensino médio, no domínio do emprego, disseminação da cultura de empreendedorismo, elaboração de material didáctico, assim como servir de intermediação entre a procura e oferta de emprego;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5906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4736E6-B4C2-44E7-99A5-1EF6DECF1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70" y="176777"/>
            <a:ext cx="9624060" cy="1260211"/>
          </a:xfrm>
        </p:spPr>
        <p:txBody>
          <a:bodyPr>
            <a:noAutofit/>
          </a:bodyPr>
          <a:lstStyle/>
          <a:p>
            <a:r>
              <a:rPr lang="pt-PT" sz="2400" b="1" u="sng" dirty="0"/>
              <a:t>4.1.1.2.PROGRAMAS EM CURSO NO DOMÍNIO </a:t>
            </a:r>
            <a:br>
              <a:rPr lang="pt-PT" sz="2400" b="1" u="sng" dirty="0"/>
            </a:br>
            <a:r>
              <a:rPr lang="pt-PT" sz="2400" b="1" u="sng" dirty="0"/>
              <a:t>DO EMPREGO E DO</a:t>
            </a:r>
            <a:br>
              <a:rPr lang="pt-PT" sz="2400" b="1" u="sng" dirty="0"/>
            </a:br>
            <a:r>
              <a:rPr lang="pt-PT" sz="2400" b="1" u="sng" dirty="0"/>
              <a:t>EMPREENDEDORISMO</a:t>
            </a:r>
            <a:endParaRPr lang="pt-BR" sz="2400" u="sng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79B5691-E7D5-43F7-BA3C-B81231FD4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140" y="1447515"/>
            <a:ext cx="10009112" cy="5645483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Serviços Municipais de Empreendedorismo e Emprego –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fomentar as iniciativas empreendedoras a nível dos municípios, apoio às micro-iniciativas familiares, o registo das ocorrências ao nível do mercado do trabalho e do emprego;</a:t>
            </a:r>
          </a:p>
          <a:p>
            <a:pPr algn="just"/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3000" b="1" dirty="0">
                <a:latin typeface="Arial" panose="020B0604020202020204" pitchFamily="34" charset="0"/>
                <a:cs typeface="Arial" panose="020B0604020202020204" pitchFamily="34" charset="0"/>
              </a:rPr>
              <a:t>Empreendedorismo na comunidade</a:t>
            </a:r>
            <a:r>
              <a:rPr lang="pt-PT" sz="3000" dirty="0">
                <a:latin typeface="Arial" panose="020B0604020202020204" pitchFamily="34" charset="0"/>
                <a:cs typeface="Arial" panose="020B0604020202020204" pitchFamily="34" charset="0"/>
              </a:rPr>
              <a:t> – capacitação em gestão de pequenos negócios, aumento da renda familiar, micro-crédito, (Programa microcrédito Amigo), distribuição de kits de ferramenta, programa de natureza ambulatória, que visa atender pessoas vulneráveis, pessoas com necessidades especiais, mulheres rurais, ex-militares, entre outras. 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00149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4.2 </a:t>
            </a:r>
            <a:r>
              <a:rPr lang="pt-BR" sz="4000" b="1" u="sng" dirty="0"/>
              <a:t>Transversalidade das Acções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No quadro da Transversalidade da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Acções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prol da inclusão da pessoa com deficiencia, o Ministerio da Acção, Familia e Promoçao Social, tem desenvolvido o Projecto de Estruturação Económica das Comunidades que visa apoio à constituição de </a:t>
            </a:r>
            <a: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cooperativas de pessoas com deficiência, cujo principal objectivo é atribuir meios a este grupo e permitir a inclusão sócio produtiva dos mesmos.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57490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4.2. Transversalidade das Acções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Assim sendo, estão a ser formadas duas (2) cooperativas por províncias, no domínio de corte e costura, moto-táxi, mecânica e agricultura. Numa primeira fase, foram contempladas sete (7) províncias, nomeadamente, </a:t>
            </a:r>
            <a: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  <a:t>Bengo</a:t>
            </a: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  <a:t>Benguela</a:t>
            </a: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  <a:t>Cabinda</a:t>
            </a: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  <a:t>Luanda</a:t>
            </a: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  <a:t>Huíla</a:t>
            </a: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  <a:t>Uíge</a:t>
            </a: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PT" sz="3600" b="1" dirty="0">
                <a:latin typeface="Arial" panose="020B0604020202020204" pitchFamily="34" charset="0"/>
                <a:cs typeface="Arial" panose="020B0604020202020204" pitchFamily="34" charset="0"/>
              </a:rPr>
              <a:t>Zaire</a:t>
            </a: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 e pretendemos beneficiar 700 pessoas a nivel o país, a razão de 100 pessoas por províncias.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43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CDF4D-DCBD-4FFD-B56F-22561206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70" y="37774"/>
            <a:ext cx="9624060" cy="1260211"/>
          </a:xfrm>
        </p:spPr>
        <p:txBody>
          <a:bodyPr>
            <a:noAutofit/>
          </a:bodyPr>
          <a:lstStyle/>
          <a:p>
            <a:r>
              <a:rPr lang="pt-PT" sz="3200" b="1" dirty="0"/>
              <a:t>4.2. Transversalidade das Acçoes </a:t>
            </a:r>
            <a:endParaRPr lang="pt-BR" sz="3200" u="sng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777840B-B8A6-4F9F-8A59-E6DF95A31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8" y="1620391"/>
            <a:ext cx="9937104" cy="559138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No âmbito das organizações da sociedade civil, a destacar.</a:t>
            </a:r>
          </a:p>
          <a:p>
            <a:pPr marL="0" indent="0" algn="just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 PROJECTO VEM COMIGO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tem vindo a ser implementado em parceria com a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ANDA – ASSOCIAÇÃO NACIONAL DOS DEFICIENTES DE ANGOLA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visa os seguintes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1. Reduzir os níveis de desemprego e promover o emprego produtivo em particular nos sectores agro-pecuários, pescas e de prestação de serviço, através da criação de cooperativas aprorpriadas para o efeito;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2. Contribuir para a redução da pobreza e a integração dos cidadãos com deficiência na sociedade;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 âmbito deste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projecto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foram apoiadas 1.334 pessoas dentre elas 517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ex-militares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com deficiência;</a:t>
            </a:r>
          </a:p>
          <a:p>
            <a:pPr marL="0" indent="0" algn="just">
              <a:buNone/>
            </a:pPr>
            <a:endParaRPr lang="pt-B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073084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24444"/>
            <a:ext cx="9624060" cy="957549"/>
          </a:xfrm>
        </p:spPr>
        <p:txBody>
          <a:bodyPr>
            <a:normAutofit/>
          </a:bodyPr>
          <a:lstStyle/>
          <a:p>
            <a:r>
              <a:rPr lang="pt-BR" sz="3600" b="1" dirty="0"/>
              <a:t>5. PROTECÇÃO SOCIAL</a:t>
            </a:r>
            <a:endParaRPr lang="pt-PT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4670" y="1404367"/>
            <a:ext cx="9624060" cy="49900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O INSS foi incumbido assumir o pagamento de pensões de invalidez a um grupo fechado de cerca de 6 mil pensionistas no âmbito dos acordos de paz assinados entre a UNITA e o Governo, desde 1994, no qual o Governo tem vindo a assumir o pagamento de pensões de invalidez aos ex-militares deficientes desmobilizados da UNITA. Está prevista a implementação da prestação na invalidez no âmbito do Plano Nacional de Desenvolvimento PDN 2018-2022.</a:t>
            </a:r>
          </a:p>
        </p:txBody>
      </p:sp>
    </p:spTree>
    <p:extLst>
      <p:ext uri="{BB962C8B-B14F-4D97-AF65-F5344CB8AC3E}">
        <p14:creationId xmlns:p14="http://schemas.microsoft.com/office/powerpoint/2010/main" val="3554025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DESAFIOS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Actualização dos dados estatísticos da PCD;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Melhorar os mecanismos de operacionalização dos diversos instrumentos jurídicos legais existentes no País;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Regulamentação de alguma legislação;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Reforçar os mecanismos de articulação entre os diferentes Sectores;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Capacitação dos Técnicos que lidam com a problemática da deficiência.</a:t>
            </a:r>
          </a:p>
          <a:p>
            <a:pPr>
              <a:buFont typeface="Wingdings" panose="05000000000000000000" pitchFamily="2" charset="2"/>
              <a:buChar char="q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8418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 algn="ctr">
              <a:buNone/>
            </a:pPr>
            <a:r>
              <a:rPr lang="pt-BR" dirty="0"/>
              <a:t> </a:t>
            </a:r>
            <a:r>
              <a:rPr lang="pt-BR" sz="4400" b="1" dirty="0">
                <a:latin typeface="Arial Rounded MT Bold" panose="020F0704030504030204" pitchFamily="34" charset="0"/>
              </a:rPr>
              <a:t>Muito Grato pela Vossa Atenção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114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0609DBB-B644-4E02-8FF8-696BEC31D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70" y="900311"/>
            <a:ext cx="10387260" cy="65527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Breve Informação sobre os Dados Estatistico das PCD </a:t>
            </a:r>
          </a:p>
          <a:p>
            <a:pPr marL="0" indent="0" algn="just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 O senso geral da população e habitação realizado em Maio de 2014, trouxe importantes informações sobre a questão da deficiência, ao revelar que existem 656.258 pessoas com deficiência em Angola sendo que os homens representam 56% e as mulheres 44%, perfazendo uma prevalência de 2,5% da população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Em relação à distribuição por faixa etária, indica que as crianças de 0 aos 04 anos representam 8%, dos 05 aos 14 anos 17%,  dos 15 -24 anos 16% , dos 24 - 64 anos 50%  e as pessoas com mais de 65 anos de idade representam  9%.</a:t>
            </a:r>
          </a:p>
          <a:p>
            <a:pPr marL="0" indent="0" algn="just">
              <a:buNone/>
            </a:pPr>
            <a:endParaRPr lang="pt-PT" sz="2800" dirty="0"/>
          </a:p>
          <a:p>
            <a:pPr algn="just"/>
            <a:endParaRPr lang="pt-BR" sz="2800" b="1" dirty="0"/>
          </a:p>
          <a:p>
            <a:pPr marL="0" indent="0" algn="just">
              <a:buNone/>
            </a:pPr>
            <a:endParaRPr lang="pt-BR" sz="2800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66180" y="30882"/>
            <a:ext cx="9624060" cy="1013446"/>
          </a:xfrm>
        </p:spPr>
        <p:txBody>
          <a:bodyPr>
            <a:normAutofit/>
          </a:bodyPr>
          <a:lstStyle/>
          <a:p>
            <a:r>
              <a:rPr lang="pt-BR" sz="3200" b="1" dirty="0"/>
              <a:t>1. ENQUADRAMENTO</a:t>
            </a:r>
            <a:endParaRPr lang="pt-PT" sz="3200" b="1" dirty="0"/>
          </a:p>
        </p:txBody>
      </p:sp>
    </p:spTree>
    <p:extLst>
      <p:ext uri="{BB962C8B-B14F-4D97-AF65-F5344CB8AC3E}">
        <p14:creationId xmlns:p14="http://schemas.microsoft.com/office/powerpoint/2010/main" val="171562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Estatísticos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6140" y="1764295"/>
            <a:ext cx="10081120" cy="54007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Relativamente à tipologia das deficiências destacam-se;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Motora - 126.747 pessoas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Visual - 58.921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Auditiva - 35.664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Mudos - 30.436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Intelectual - 89.186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Outras tipologias com 229.838 pessoas.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021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47969"/>
            <a:ext cx="9624060" cy="1260211"/>
          </a:xfrm>
        </p:spPr>
        <p:txBody>
          <a:bodyPr>
            <a:normAutofit/>
          </a:bodyPr>
          <a:lstStyle/>
          <a:p>
            <a:r>
              <a:rPr lang="pt-BR" sz="3200" b="1" dirty="0"/>
              <a:t>2. PRINCIPAIS CAUSAS DA DEFICIÊNCIA</a:t>
            </a:r>
            <a:endParaRPr lang="pt-PT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6140" y="1476375"/>
            <a:ext cx="10153128" cy="5616624"/>
          </a:xfrm>
        </p:spPr>
        <p:txBody>
          <a:bodyPr>
            <a:normAutofit/>
          </a:bodyPr>
          <a:lstStyle/>
          <a:p>
            <a:pPr algn="just"/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A existência de um número de cidadãos com deficiência resulta:   </a:t>
            </a:r>
          </a:p>
          <a:p>
            <a:pPr marL="0" indent="0" algn="just">
              <a:buNone/>
            </a:pPr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a) Dos efeitos de mais de quatro décadas de conflitos armados;</a:t>
            </a:r>
          </a:p>
          <a:p>
            <a:pPr marL="0" indent="0" algn="just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b) Do reduzido acesso dos programas de prevenção;  </a:t>
            </a:r>
          </a:p>
          <a:p>
            <a:pPr marL="0" indent="0" algn="just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c)  As sequelas de algumas enfermidades e causas congénitas;  </a:t>
            </a:r>
          </a:p>
          <a:p>
            <a:pPr marL="0" indent="0" algn="just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d) O baixo nível de escolaridade das famílias;  </a:t>
            </a:r>
          </a:p>
          <a:p>
            <a:pPr marL="0" indent="0" algn="just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e) As atitudes veladas em relação a deficiência;   </a:t>
            </a:r>
          </a:p>
          <a:p>
            <a:pPr marL="0" indent="0" algn="just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f) A sinistralidade rodoviária.</a:t>
            </a:r>
          </a:p>
        </p:txBody>
      </p:sp>
    </p:spTree>
    <p:extLst>
      <p:ext uri="{BB962C8B-B14F-4D97-AF65-F5344CB8AC3E}">
        <p14:creationId xmlns:p14="http://schemas.microsoft.com/office/powerpoint/2010/main" val="53695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108223"/>
            <a:ext cx="9624060" cy="741525"/>
          </a:xfrm>
        </p:spPr>
        <p:txBody>
          <a:bodyPr>
            <a:normAutofit/>
          </a:bodyPr>
          <a:lstStyle/>
          <a:p>
            <a:r>
              <a:rPr lang="pt-BR" sz="3200" b="1" dirty="0"/>
              <a:t>3. LEGISLAÇÃO</a:t>
            </a:r>
            <a:endParaRPr lang="pt-PT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4670" y="1116335"/>
            <a:ext cx="9624060" cy="5616624"/>
          </a:xfrm>
        </p:spPr>
        <p:txBody>
          <a:bodyPr>
            <a:normAutofit fontScale="92500" lnSpcReduction="10000"/>
          </a:bodyPr>
          <a:lstStyle/>
          <a:p>
            <a:r>
              <a:rPr lang="pt-BR" sz="2800" b="1" dirty="0"/>
              <a:t>1. CONSTITUIÇÃO DA REPÚBLICA DE ANGOLA</a:t>
            </a:r>
          </a:p>
          <a:p>
            <a:pPr marL="0" indent="0" algn="just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 Constituição da República de Angola estabelece os seguintes princípios:</a:t>
            </a:r>
          </a:p>
          <a:p>
            <a:pPr marL="0" indent="0">
              <a:buNone/>
            </a:pP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Princípio da igualdade - todos os cidadãos são iguais perante a constituição e a lei;</a:t>
            </a:r>
          </a:p>
          <a:p>
            <a:pPr marL="514350" indent="-514350" algn="just">
              <a:buAutoNum type="arabicPeriod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O respeito pela dignidade inerente, autonomia individual,; </a:t>
            </a:r>
          </a:p>
          <a:p>
            <a:pPr marL="0" indent="0" algn="just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3. Princípio da não discriminação; </a:t>
            </a:r>
          </a:p>
          <a:p>
            <a:pPr marL="0" indent="0" algn="just">
              <a:buNone/>
            </a:pPr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4. Princípio da participação e inclusão plena e efectiva na sociedade;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pt-BR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191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0110" y="-14917"/>
            <a:ext cx="9624060" cy="1029557"/>
          </a:xfrm>
        </p:spPr>
        <p:txBody>
          <a:bodyPr>
            <a:normAutofit/>
          </a:bodyPr>
          <a:lstStyle/>
          <a:p>
            <a:r>
              <a:rPr lang="pt-BR" sz="2800" b="1" dirty="0"/>
              <a:t>3. LEGISLAÇÃO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4670" y="1229173"/>
            <a:ext cx="9624060" cy="5863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CONSTITUIÇÃO DA REPÚBLICA DE ANGOLA</a:t>
            </a:r>
          </a:p>
          <a:p>
            <a:pPr marL="0" indent="0">
              <a:buNone/>
            </a:pP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5) Princípio do  respeito pela diferença e aceitação das pessoas com deficiência como parte da diversidade humana;</a:t>
            </a:r>
          </a:p>
          <a:p>
            <a:pPr marL="0" indent="0">
              <a:buNone/>
            </a:pPr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6)  Princípio da igualdade de oportunidade. </a:t>
            </a:r>
          </a:p>
        </p:txBody>
      </p:sp>
    </p:spTree>
    <p:extLst>
      <p:ext uri="{BB962C8B-B14F-4D97-AF65-F5344CB8AC3E}">
        <p14:creationId xmlns:p14="http://schemas.microsoft.com/office/powerpoint/2010/main" val="223577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legislação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6140" y="1764295"/>
            <a:ext cx="10081120" cy="525669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Decreto Presidencial 237/11, de 30 de Agosto - Politica para a PCD;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Decreto Presidencial 238/11, de 30 de Agosto – Estratégia de Protecção a PCD;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Lei 21/12, de 30 de Junho – Lei da PCD;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Decreto Presidencial 207/14, de 15 de Agosto – Aprova a Estratégia de Intervenção para a Inclusão Social da Criança Com Deficiência</a:t>
            </a:r>
          </a:p>
        </p:txBody>
      </p:sp>
    </p:spTree>
    <p:extLst>
      <p:ext uri="{BB962C8B-B14F-4D97-AF65-F5344CB8AC3E}">
        <p14:creationId xmlns:p14="http://schemas.microsoft.com/office/powerpoint/2010/main" val="4064049902"/>
      </p:ext>
    </p:extLst>
  </p:cSld>
  <p:clrMapOvr>
    <a:masterClrMapping/>
  </p:clrMapOvr>
</p:sld>
</file>

<file path=ppt/theme/theme1.xml><?xml version="1.0" encoding="utf-8"?>
<a:theme xmlns:a="http://schemas.openxmlformats.org/drawingml/2006/main" name="Apresentação_Seminário Trabalho Doméstic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Apresentação_Seminário Trabalho Doméstico</Template>
  <TotalTime>3361</TotalTime>
  <Words>2303</Words>
  <Application>Microsoft Office PowerPoint</Application>
  <PresentationFormat>Personalizar</PresentationFormat>
  <Paragraphs>397</Paragraphs>
  <Slides>37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3" baseType="lpstr">
      <vt:lpstr>Albertus Extra Bold</vt:lpstr>
      <vt:lpstr>Arial</vt:lpstr>
      <vt:lpstr>Arial Rounded MT Bold</vt:lpstr>
      <vt:lpstr>Calibri</vt:lpstr>
      <vt:lpstr>Wingdings</vt:lpstr>
      <vt:lpstr>Apresentação_Seminário Trabalho Doméstico</vt:lpstr>
      <vt:lpstr>Apresentação do PowerPoint</vt:lpstr>
      <vt:lpstr>SUMÁRIO </vt:lpstr>
      <vt:lpstr>LOCALIZAÇÃO GEOGRÁFICA</vt:lpstr>
      <vt:lpstr>1. ENQUADRAMENTO</vt:lpstr>
      <vt:lpstr>Dados Estatísticos</vt:lpstr>
      <vt:lpstr>2. PRINCIPAIS CAUSAS DA DEFICIÊNCIA</vt:lpstr>
      <vt:lpstr>3. LEGISLAÇÃO</vt:lpstr>
      <vt:lpstr>3. LEGISLAÇÃO</vt:lpstr>
      <vt:lpstr>legislação</vt:lpstr>
      <vt:lpstr>3. Legislação </vt:lpstr>
      <vt:lpstr>3. Legislação</vt:lpstr>
      <vt:lpstr>3. Legislação</vt:lpstr>
      <vt:lpstr>3. LEGISLAÇÃO</vt:lpstr>
      <vt:lpstr>3. LEGISLAÇÃO</vt:lpstr>
      <vt:lpstr>3. LEGISLAÇÃO</vt:lpstr>
      <vt:lpstr>3. LEGISLAÇÃO</vt:lpstr>
      <vt:lpstr>3. LEGISLAÇÃO</vt:lpstr>
      <vt:lpstr>3. LEGISLAÇÃO</vt:lpstr>
      <vt:lpstr>3. LEGISLAÇÃO</vt:lpstr>
      <vt:lpstr>3. LEGISLAÇÃO</vt:lpstr>
      <vt:lpstr>3. LEGISLAÇÃO</vt:lpstr>
      <vt:lpstr>3. LEGISLAÇÃO</vt:lpstr>
      <vt:lpstr>3. LEGISLAÇÃO</vt:lpstr>
      <vt:lpstr>3. LEGISLAÇÃO</vt:lpstr>
      <vt:lpstr>3. LEGISLAÇÃO</vt:lpstr>
      <vt:lpstr>3. LEGISLAÇÃO</vt:lpstr>
      <vt:lpstr>4. Linhas Orientadoras  Das Políticas Activas de Emprego  e Formação Profissional</vt:lpstr>
      <vt:lpstr>4. Linhas Orientadoras  Das Políticas Activas de Emprego  e Formação Profissional</vt:lpstr>
      <vt:lpstr>FORMANDOS PESSOAS COM DEFICIÊNCIA  QUE FREQUENTARAM  ACÇÕES DE FORMAÇÃO PROFISSIONAL </vt:lpstr>
      <vt:lpstr>4.1.2. PROGRAMAS EM CURSO NO DOMÍNIO  DO EMPREGO E DO EMPREENDEDORISMO</vt:lpstr>
      <vt:lpstr>4.1.1.2.PROGRAMAS EM CURSO NO DOMÍNIO  DO EMPREGO E DO EMPREENDEDORISMO</vt:lpstr>
      <vt:lpstr>4.2 Transversalidade das Acções</vt:lpstr>
      <vt:lpstr>4.2. Transversalidade das Acções </vt:lpstr>
      <vt:lpstr>4.2. Transversalidade das Acçoes </vt:lpstr>
      <vt:lpstr>5. PROTECÇÃO SOCIAL</vt:lpstr>
      <vt:lpstr>DESAFIOS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pavilion</dc:creator>
  <cp:lastModifiedBy>Anna Paula Feminella</cp:lastModifiedBy>
  <cp:revision>416</cp:revision>
  <cp:lastPrinted>2014-10-08T12:45:26Z</cp:lastPrinted>
  <dcterms:created xsi:type="dcterms:W3CDTF">2015-06-25T09:09:58Z</dcterms:created>
  <dcterms:modified xsi:type="dcterms:W3CDTF">2018-12-28T18:55:38Z</dcterms:modified>
</cp:coreProperties>
</file>